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65" r:id="rId8"/>
    <p:sldId id="266" r:id="rId9"/>
    <p:sldId id="264" r:id="rId10"/>
    <p:sldId id="263" r:id="rId11"/>
    <p:sldId id="267" r:id="rId12"/>
    <p:sldId id="268" r:id="rId13"/>
    <p:sldId id="269" r:id="rId14"/>
    <p:sldId id="270" r:id="rId15"/>
    <p:sldId id="271" r:id="rId16"/>
    <p:sldId id="272" r:id="rId17"/>
    <p:sldId id="273" r:id="rId18"/>
    <p:sldId id="275"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4-2-2021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4-2-2021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4-2-2021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4-2-2021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4-2-2021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4-2-2021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4-2-2021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4-2-2021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4-2-2021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4-2-2021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4-2-2021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4-2-2021</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0">
            <a:extLst>
              <a:ext uri="{FF2B5EF4-FFF2-40B4-BE49-F238E27FC236}">
                <a16:creationId xmlns:a16="http://schemas.microsoft.com/office/drawing/2014/main" id="{55F40173-F096-49CC-A730-A2DF1F04E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806CEF0B-5733-482C-9868-4C57AF79D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634276" y="640080"/>
            <a:ext cx="4208656" cy="3034857"/>
          </a:xfrm>
        </p:spPr>
        <p:txBody>
          <a:bodyPr anchor="b">
            <a:normAutofit/>
          </a:bodyPr>
          <a:lstStyle/>
          <a:p>
            <a:r>
              <a:rPr lang="nl-NL" sz="4400">
                <a:solidFill>
                  <a:srgbClr val="FFFFFF"/>
                </a:solidFill>
              </a:rPr>
              <a:t>EXPRESSIEF TALENT</a:t>
            </a:r>
            <a:br>
              <a:rPr lang="nl-NL" sz="4400">
                <a:solidFill>
                  <a:srgbClr val="FFFFFF"/>
                </a:solidFill>
              </a:rPr>
            </a:br>
            <a:r>
              <a:rPr lang="nl-NL" sz="4400">
                <a:solidFill>
                  <a:srgbClr val="FFFFFF"/>
                </a:solidFill>
              </a:rPr>
              <a:t>MODULE A</a:t>
            </a:r>
            <a:endParaRPr lang="nl-NL" sz="4400" dirty="0">
              <a:solidFill>
                <a:srgbClr val="FFFFFF"/>
              </a:solidFill>
            </a:endParaRP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638921" y="3849539"/>
            <a:ext cx="4204012" cy="2359417"/>
          </a:xfrm>
        </p:spPr>
        <p:txBody>
          <a:bodyPr anchor="t">
            <a:normAutofit/>
          </a:bodyPr>
          <a:lstStyle/>
          <a:p>
            <a:pPr algn="r"/>
            <a:r>
              <a:rPr lang="nl-NL" sz="1600">
                <a:solidFill>
                  <a:srgbClr val="FFFFFF"/>
                </a:solidFill>
              </a:rPr>
              <a:t>KEUZEDEEL</a:t>
            </a:r>
          </a:p>
          <a:p>
            <a:pPr algn="r"/>
            <a:endParaRPr lang="nl-NL" sz="1600">
              <a:solidFill>
                <a:srgbClr val="FFFFFF"/>
              </a:solidFill>
            </a:endParaRPr>
          </a:p>
          <a:p>
            <a:pPr algn="r"/>
            <a:r>
              <a:rPr lang="nl-NL" sz="1600">
                <a:solidFill>
                  <a:srgbClr val="FFFFFF"/>
                </a:solidFill>
              </a:rPr>
              <a:t>MAATSCHAPPELIJKE ZORG</a:t>
            </a:r>
          </a:p>
          <a:p>
            <a:pPr algn="r"/>
            <a:endParaRPr lang="nl-NL" sz="1600">
              <a:solidFill>
                <a:srgbClr val="FFFFFF"/>
              </a:solidFill>
            </a:endParaRPr>
          </a:p>
          <a:p>
            <a:pPr algn="r"/>
            <a:r>
              <a:rPr lang="nl-NL" sz="1600">
                <a:solidFill>
                  <a:srgbClr val="FFFFFF"/>
                </a:solidFill>
              </a:rPr>
              <a:t>MODULE A</a:t>
            </a:r>
            <a:endParaRPr lang="nl-NL" sz="1600" dirty="0">
              <a:solidFill>
                <a:srgbClr val="FFFFFF"/>
              </a:solidFill>
            </a:endParaRPr>
          </a:p>
        </p:txBody>
      </p:sp>
      <p:cxnSp>
        <p:nvCxnSpPr>
          <p:cNvPr id="29" name="Straight Connector 24">
            <a:extLst>
              <a:ext uri="{FF2B5EF4-FFF2-40B4-BE49-F238E27FC236}">
                <a16:creationId xmlns:a16="http://schemas.microsoft.com/office/drawing/2014/main" id="{FC5D3B4D-9BAC-482B-A34B-01BB35CB5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blad, tafel, gevuld, doos&#10;&#10;Automatisch gegenereerde beschrijving">
            <a:extLst>
              <a:ext uri="{FF2B5EF4-FFF2-40B4-BE49-F238E27FC236}">
                <a16:creationId xmlns:a16="http://schemas.microsoft.com/office/drawing/2014/main" id="{22B82B3D-3039-4E76-AAC4-B56EE5FB6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553" y="640080"/>
            <a:ext cx="4644364" cy="5578816"/>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485900" y="1507596"/>
            <a:ext cx="12186960" cy="1463040"/>
          </a:xfrm>
        </p:spPr>
        <p:txBody>
          <a:bodyPr>
            <a:noAutofit/>
          </a:bodyPr>
          <a:lstStyle/>
          <a:p>
            <a:pPr algn="l"/>
            <a:r>
              <a:rPr lang="nl-NL" sz="3600" dirty="0"/>
              <a:t>In het keuzedeel expressief talent </a:t>
            </a:r>
            <a:br>
              <a:rPr lang="nl-NL" sz="3600" dirty="0"/>
            </a:br>
            <a:r>
              <a:rPr lang="nl-NL" sz="3600" dirty="0"/>
              <a:t>maken we onderscheid tussen </a:t>
            </a:r>
            <a:br>
              <a:rPr lang="nl-NL" sz="3600" b="1" dirty="0"/>
            </a:br>
            <a:br>
              <a:rPr lang="nl-NL" sz="3600" b="1" dirty="0"/>
            </a:br>
            <a:r>
              <a:rPr lang="nl-NL" sz="3600" b="1" dirty="0"/>
              <a:t>verbeeldingskracht</a:t>
            </a:r>
            <a:br>
              <a:rPr lang="nl-NL" sz="3600" b="1" dirty="0"/>
            </a:br>
            <a:r>
              <a:rPr lang="nl-NL" sz="3600" b="1" dirty="0"/>
              <a:t>zeggingskracht</a:t>
            </a:r>
            <a:br>
              <a:rPr lang="nl-NL" sz="3600" b="1" dirty="0"/>
            </a:br>
            <a:r>
              <a:rPr lang="nl-NL" sz="3600" b="1" dirty="0"/>
              <a:t>scheppingskracht</a:t>
            </a:r>
            <a:endParaRPr lang="nl-NL" sz="3600" dirty="0"/>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a:blip r:embed="rId2"/>
          <a:stretch>
            <a:fillRect/>
          </a:stretch>
        </p:blipFill>
        <p:spPr>
          <a:xfrm>
            <a:off x="5040" y="3887365"/>
            <a:ext cx="12186960" cy="4572396"/>
          </a:xfrm>
          <a:prstGeom prst="rect">
            <a:avLst/>
          </a:prstGeom>
        </p:spPr>
      </p:pic>
    </p:spTree>
    <p:extLst>
      <p:ext uri="{BB962C8B-B14F-4D97-AF65-F5344CB8AC3E}">
        <p14:creationId xmlns:p14="http://schemas.microsoft.com/office/powerpoint/2010/main" val="288108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523875" y="1755531"/>
            <a:ext cx="12186960" cy="1463040"/>
          </a:xfrm>
        </p:spPr>
        <p:txBody>
          <a:bodyPr>
            <a:noAutofit/>
          </a:bodyPr>
          <a:lstStyle/>
          <a:p>
            <a:pPr algn="l"/>
            <a:br>
              <a:rPr lang="nl-NL" sz="3600" b="1" dirty="0"/>
            </a:br>
            <a:br>
              <a:rPr lang="nl-NL" sz="3600" b="1" dirty="0"/>
            </a:br>
            <a:r>
              <a:rPr lang="nl-NL" sz="3600" b="1" dirty="0"/>
              <a:t>verbeeldingskracht is…</a:t>
            </a:r>
            <a:br>
              <a:rPr lang="nl-NL" sz="3600" b="1" dirty="0"/>
            </a:br>
            <a:br>
              <a:rPr lang="nl-NL" sz="3600" b="1" dirty="0"/>
            </a:br>
            <a:r>
              <a:rPr lang="nl-NL" sz="3600" dirty="0"/>
              <a:t>het vermogen om je een voorstelling in je geest te maken van iets dat (nog) niet bestaat. Je kunt je er een beeld van vormen.</a:t>
            </a:r>
            <a:br>
              <a:rPr lang="nl-NL" sz="3600" dirty="0"/>
            </a:br>
            <a:endParaRPr lang="nl-NL" sz="3600" dirty="0"/>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a:blip r:embed="rId2"/>
          <a:stretch>
            <a:fillRect/>
          </a:stretch>
        </p:blipFill>
        <p:spPr>
          <a:xfrm>
            <a:off x="5040" y="4571802"/>
            <a:ext cx="12186960" cy="4572396"/>
          </a:xfrm>
          <a:prstGeom prst="rect">
            <a:avLst/>
          </a:prstGeom>
        </p:spPr>
      </p:pic>
    </p:spTree>
    <p:extLst>
      <p:ext uri="{BB962C8B-B14F-4D97-AF65-F5344CB8AC3E}">
        <p14:creationId xmlns:p14="http://schemas.microsoft.com/office/powerpoint/2010/main" val="174977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57200" y="1642110"/>
            <a:ext cx="12186960" cy="1463040"/>
          </a:xfrm>
        </p:spPr>
        <p:txBody>
          <a:bodyPr>
            <a:noAutofit/>
          </a:bodyPr>
          <a:lstStyle/>
          <a:p>
            <a:pPr algn="l"/>
            <a:br>
              <a:rPr lang="nl-NL" sz="3600" b="1" dirty="0"/>
            </a:br>
            <a:br>
              <a:rPr lang="nl-NL" sz="3600" b="1" dirty="0"/>
            </a:br>
            <a:r>
              <a:rPr lang="nl-NL" sz="3600" b="1" dirty="0"/>
              <a:t>verbeeldingskracht is…</a:t>
            </a:r>
            <a:br>
              <a:rPr lang="nl-NL" sz="3600" b="1" dirty="0"/>
            </a:br>
            <a:br>
              <a:rPr lang="nl-NL" sz="3600" b="1" dirty="0"/>
            </a:br>
            <a:r>
              <a:rPr lang="nl-NL" sz="3600" dirty="0"/>
              <a:t>een van de basisvaardigheden van creativiteit en een belangrijke katalysator voor out-of-</a:t>
            </a:r>
            <a:r>
              <a:rPr lang="nl-NL" sz="3600" dirty="0" err="1"/>
              <a:t>the</a:t>
            </a:r>
            <a:r>
              <a:rPr lang="nl-NL" sz="3600" dirty="0"/>
              <a:t>-box denken, vernieuwende ideeën en innovatie.</a:t>
            </a:r>
            <a:br>
              <a:rPr lang="nl-NL" sz="3600" dirty="0"/>
            </a:br>
            <a:endParaRPr lang="nl-NL" sz="3600" dirty="0"/>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a:blip r:embed="rId2"/>
          <a:stretch>
            <a:fillRect/>
          </a:stretch>
        </p:blipFill>
        <p:spPr>
          <a:xfrm>
            <a:off x="5040" y="4571802"/>
            <a:ext cx="12186960" cy="4572396"/>
          </a:xfrm>
          <a:prstGeom prst="rect">
            <a:avLst/>
          </a:prstGeom>
        </p:spPr>
      </p:pic>
    </p:spTree>
    <p:extLst>
      <p:ext uri="{BB962C8B-B14F-4D97-AF65-F5344CB8AC3E}">
        <p14:creationId xmlns:p14="http://schemas.microsoft.com/office/powerpoint/2010/main" val="279398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36880" y="1672590"/>
            <a:ext cx="12186960" cy="1463040"/>
          </a:xfrm>
        </p:spPr>
        <p:txBody>
          <a:bodyPr>
            <a:noAutofit/>
          </a:bodyPr>
          <a:lstStyle/>
          <a:p>
            <a:pPr algn="l"/>
            <a:br>
              <a:rPr lang="nl-NL" sz="3600" b="1" dirty="0"/>
            </a:br>
            <a:br>
              <a:rPr lang="nl-NL" sz="3600" b="1" dirty="0"/>
            </a:br>
            <a:r>
              <a:rPr lang="nl-NL" sz="3600" b="1" dirty="0"/>
              <a:t>1</a:t>
            </a:r>
            <a:r>
              <a:rPr lang="nl-NL" sz="3600" b="1" baseline="30000" dirty="0"/>
              <a:t>e</a:t>
            </a:r>
            <a:r>
              <a:rPr lang="nl-NL" sz="3600" b="1" dirty="0"/>
              <a:t> opdracht </a:t>
            </a:r>
            <a:r>
              <a:rPr lang="nl-NL" sz="3600" b="1" dirty="0" err="1"/>
              <a:t>veRbeeldingskracht</a:t>
            </a:r>
            <a:r>
              <a:rPr lang="nl-NL" sz="3600" b="1" dirty="0"/>
              <a:t>:</a:t>
            </a:r>
            <a:br>
              <a:rPr lang="nl-NL" sz="3600" b="1" dirty="0"/>
            </a:br>
            <a:br>
              <a:rPr lang="nl-NL" sz="3600" b="1" dirty="0"/>
            </a:br>
            <a:r>
              <a:rPr lang="nl-NL" sz="3600" dirty="0"/>
              <a:t>-maak deze opdracht thuis</a:t>
            </a:r>
            <a:br>
              <a:rPr lang="nl-NL" sz="3600" dirty="0"/>
            </a:br>
            <a:br>
              <a:rPr lang="nl-NL" sz="3600" dirty="0"/>
            </a:br>
            <a:r>
              <a:rPr lang="nl-NL" sz="3600" dirty="0"/>
              <a:t>-maak in en om jouw huis foto’s van </a:t>
            </a:r>
            <a:r>
              <a:rPr lang="nl-NL" sz="3600" u="sng" dirty="0"/>
              <a:t>alle letters van het alfabet</a:t>
            </a:r>
            <a:br>
              <a:rPr lang="nl-NL" sz="3600" dirty="0"/>
            </a:br>
            <a:br>
              <a:rPr lang="nl-NL" sz="3600" dirty="0"/>
            </a:br>
            <a:r>
              <a:rPr lang="nl-NL" sz="3600" dirty="0"/>
              <a:t>-zet deze foto’s in 1 </a:t>
            </a:r>
            <a:r>
              <a:rPr lang="nl-NL" sz="3600" dirty="0" err="1"/>
              <a:t>powerpoint</a:t>
            </a:r>
            <a:r>
              <a:rPr lang="nl-NL" sz="3600" dirty="0"/>
              <a:t> en stuur deze naar MIJ </a:t>
            </a:r>
            <a:br>
              <a:rPr lang="nl-NL" sz="3600" dirty="0"/>
            </a:br>
            <a:endParaRPr lang="nl-NL" sz="3600" dirty="0"/>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a:blip r:embed="rId2"/>
          <a:stretch>
            <a:fillRect/>
          </a:stretch>
        </p:blipFill>
        <p:spPr>
          <a:xfrm>
            <a:off x="5040" y="4571802"/>
            <a:ext cx="12186960" cy="4572396"/>
          </a:xfrm>
          <a:prstGeom prst="rect">
            <a:avLst/>
          </a:prstGeom>
        </p:spPr>
      </p:pic>
    </p:spTree>
    <p:extLst>
      <p:ext uri="{BB962C8B-B14F-4D97-AF65-F5344CB8AC3E}">
        <p14:creationId xmlns:p14="http://schemas.microsoft.com/office/powerpoint/2010/main" val="39569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4B4CBC-5035-403A-8BBC-F3E44478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4BDC2E6-C7EE-401C-AA1A-C6A31F7827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F31C19F-6F0D-4D0F-878F-8F12F8A9B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1124E-3B93-46F7-85F3-5AD58AE6B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br>
              <a:rPr lang="en-US" sz="1600" b="1" dirty="0">
                <a:solidFill>
                  <a:srgbClr val="FFFFFF"/>
                </a:solidFill>
              </a:rPr>
            </a:br>
            <a:br>
              <a:rPr lang="en-US" sz="1600" b="1" dirty="0">
                <a:solidFill>
                  <a:srgbClr val="FFFFFF"/>
                </a:solidFill>
              </a:rPr>
            </a:br>
            <a:r>
              <a:rPr lang="en-US" sz="3100" b="1" dirty="0">
                <a:solidFill>
                  <a:srgbClr val="FFFFFF"/>
                </a:solidFill>
              </a:rPr>
              <a:t>WEES CREATIEF</a:t>
            </a:r>
            <a:br>
              <a:rPr lang="en-US" sz="3100" b="1" dirty="0">
                <a:solidFill>
                  <a:srgbClr val="FFFFFF"/>
                </a:solidFill>
              </a:rPr>
            </a:br>
            <a:br>
              <a:rPr lang="en-US" sz="3100" b="1" dirty="0">
                <a:solidFill>
                  <a:srgbClr val="FFFFFF"/>
                </a:solidFill>
              </a:rPr>
            </a:br>
            <a:r>
              <a:rPr lang="en-US" sz="3100" b="1" dirty="0">
                <a:solidFill>
                  <a:srgbClr val="FFFFFF"/>
                </a:solidFill>
              </a:rPr>
              <a:t>KIJK GOED OM JE HEEN</a:t>
            </a:r>
            <a:br>
              <a:rPr lang="en-US" sz="3100" b="1" dirty="0">
                <a:solidFill>
                  <a:srgbClr val="FFFFFF"/>
                </a:solidFill>
              </a:rPr>
            </a:br>
            <a:br>
              <a:rPr lang="en-US" sz="3100" b="1" dirty="0">
                <a:solidFill>
                  <a:srgbClr val="FFFFFF"/>
                </a:solidFill>
              </a:rPr>
            </a:br>
            <a:r>
              <a:rPr lang="en-US" sz="3100" b="1" dirty="0">
                <a:solidFill>
                  <a:srgbClr val="FFFFFF"/>
                </a:solidFill>
              </a:rPr>
              <a:t>DENK OUT OF THE BOX</a:t>
            </a:r>
            <a:br>
              <a:rPr lang="en-US" sz="1600" b="1" dirty="0">
                <a:solidFill>
                  <a:srgbClr val="FFFFFF"/>
                </a:solidFill>
              </a:rPr>
            </a:br>
            <a:br>
              <a:rPr lang="en-US" sz="1600" b="1" dirty="0">
                <a:solidFill>
                  <a:srgbClr val="FFFFFF"/>
                </a:solidFill>
              </a:rPr>
            </a:br>
            <a:br>
              <a:rPr lang="en-US" sz="1600" dirty="0">
                <a:solidFill>
                  <a:srgbClr val="FFFFFF"/>
                </a:solidFill>
              </a:rPr>
            </a:br>
            <a:endParaRPr lang="en-US" sz="1600" dirty="0">
              <a:solidFill>
                <a:srgbClr val="FFFFFF"/>
              </a:solidFill>
            </a:endParaRPr>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a:xfrm>
            <a:off x="8610600" y="4960137"/>
            <a:ext cx="3200400" cy="1463040"/>
          </a:xfrm>
        </p:spPr>
        <p:txBody>
          <a:bodyPr vert="horz" lIns="91440" tIns="45720" rIns="91440" bIns="45720" rtlCol="0" anchor="ctr">
            <a:normAutofit/>
          </a:bodyPr>
          <a:lstStyle/>
          <a:p>
            <a:r>
              <a:rPr lang="en-US" dirty="0">
                <a:solidFill>
                  <a:srgbClr val="FFFFFF"/>
                </a:solidFill>
              </a:rPr>
              <a:t>LETTERALFABET</a:t>
            </a:r>
          </a:p>
        </p:txBody>
      </p:sp>
      <p:pic>
        <p:nvPicPr>
          <p:cNvPr id="7" name="Afbeelding 6">
            <a:extLst>
              <a:ext uri="{FF2B5EF4-FFF2-40B4-BE49-F238E27FC236}">
                <a16:creationId xmlns:a16="http://schemas.microsoft.com/office/drawing/2014/main" id="{7EA8014F-51BC-47E1-865D-8A761B452B42}"/>
              </a:ext>
            </a:extLst>
          </p:cNvPr>
          <p:cNvPicPr>
            <a:picLocks noChangeAspect="1"/>
          </p:cNvPicPr>
          <p:nvPr/>
        </p:nvPicPr>
        <p:blipFill rotWithShape="1">
          <a:blip r:embed="rId2"/>
          <a:srcRect l="210" r="1" b="1"/>
          <a:stretch/>
        </p:blipFill>
        <p:spPr>
          <a:xfrm>
            <a:off x="20" y="10"/>
            <a:ext cx="3952937" cy="4399090"/>
          </a:xfrm>
          <a:prstGeom prst="rect">
            <a:avLst/>
          </a:prstGeom>
        </p:spPr>
      </p:pic>
      <p:pic>
        <p:nvPicPr>
          <p:cNvPr id="5" name="Afbeelding 4">
            <a:extLst>
              <a:ext uri="{FF2B5EF4-FFF2-40B4-BE49-F238E27FC236}">
                <a16:creationId xmlns:a16="http://schemas.microsoft.com/office/drawing/2014/main" id="{53D3797F-568D-4A59-8FF5-E60667151DA6}"/>
              </a:ext>
            </a:extLst>
          </p:cNvPr>
          <p:cNvPicPr>
            <a:picLocks noChangeAspect="1"/>
          </p:cNvPicPr>
          <p:nvPr/>
        </p:nvPicPr>
        <p:blipFill rotWithShape="1">
          <a:blip r:embed="rId3"/>
          <a:srcRect l="7448" r="11189" b="3"/>
          <a:stretch/>
        </p:blipFill>
        <p:spPr>
          <a:xfrm>
            <a:off x="4117621" y="-11961"/>
            <a:ext cx="3954910" cy="4411061"/>
          </a:xfrm>
          <a:prstGeom prst="rect">
            <a:avLst/>
          </a:prstGeom>
        </p:spPr>
      </p:pic>
      <p:pic>
        <p:nvPicPr>
          <p:cNvPr id="6" name="Afbeelding 5">
            <a:extLst>
              <a:ext uri="{FF2B5EF4-FFF2-40B4-BE49-F238E27FC236}">
                <a16:creationId xmlns:a16="http://schemas.microsoft.com/office/drawing/2014/main" id="{005B1147-014B-4566-B470-46D4F4752626}"/>
              </a:ext>
            </a:extLst>
          </p:cNvPr>
          <p:cNvPicPr>
            <a:picLocks noChangeAspect="1"/>
          </p:cNvPicPr>
          <p:nvPr/>
        </p:nvPicPr>
        <p:blipFill rotWithShape="1">
          <a:blip r:embed="rId4"/>
          <a:srcRect b="16650"/>
          <a:stretch/>
        </p:blipFill>
        <p:spPr>
          <a:xfrm>
            <a:off x="8229600" y="10"/>
            <a:ext cx="3966198" cy="4399091"/>
          </a:xfrm>
          <a:prstGeom prst="rect">
            <a:avLst/>
          </a:prstGeom>
        </p:spPr>
      </p:pic>
      <p:cxnSp>
        <p:nvCxnSpPr>
          <p:cNvPr id="20" name="Straight Connector 19">
            <a:extLst>
              <a:ext uri="{FF2B5EF4-FFF2-40B4-BE49-F238E27FC236}">
                <a16:creationId xmlns:a16="http://schemas.microsoft.com/office/drawing/2014/main" id="{6BEEE8FD-4CE3-4D44-8076-C365D4E764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7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1E7C082-5B81-400A-A1DE-7CA9F26ED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08D54232-CDE1-4B53-B430-AB82206F6B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DF0ADB4E-94F7-4499-A048-25702426F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57200" y="4571999"/>
            <a:ext cx="7772400" cy="1851178"/>
          </a:xfrm>
        </p:spPr>
        <p:txBody>
          <a:bodyPr vert="horz" lIns="91440" tIns="45720" rIns="91440" bIns="45720" rtlCol="0" anchor="ctr">
            <a:normAutofit/>
          </a:bodyPr>
          <a:lstStyle/>
          <a:p>
            <a:br>
              <a:rPr lang="en-US" sz="1600" b="1" dirty="0"/>
            </a:br>
            <a:br>
              <a:rPr lang="en-US" sz="1600" b="1" dirty="0"/>
            </a:br>
            <a:r>
              <a:rPr lang="en-US" sz="1600" b="1" dirty="0"/>
              <a:t>ART JOURNAL</a:t>
            </a:r>
            <a:br>
              <a:rPr lang="en-US" sz="1600" b="1" dirty="0"/>
            </a:br>
            <a:br>
              <a:rPr lang="en-US" sz="1600" b="1" dirty="0"/>
            </a:br>
            <a:br>
              <a:rPr lang="en-US" sz="1600" dirty="0"/>
            </a:br>
            <a:endParaRPr lang="en-US" sz="1600" dirty="0"/>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a:xfrm>
            <a:off x="5339080" y="1191248"/>
            <a:ext cx="3200400" cy="1851178"/>
          </a:xfrm>
        </p:spPr>
        <p:txBody>
          <a:bodyPr vert="horz" lIns="91440" tIns="45720" rIns="91440" bIns="45720" rtlCol="0" anchor="ctr">
            <a:normAutofit/>
          </a:bodyPr>
          <a:lstStyle/>
          <a:p>
            <a:r>
              <a:rPr lang="en-US" dirty="0"/>
              <a:t>START OM 13 UUR IN DE LES!</a:t>
            </a:r>
          </a:p>
          <a:p>
            <a:r>
              <a:rPr lang="en-US" dirty="0">
                <a:solidFill>
                  <a:schemeClr val="tx1"/>
                </a:solidFill>
              </a:rPr>
              <a:t>TIJD OVER</a:t>
            </a:r>
          </a:p>
          <a:p>
            <a:r>
              <a:rPr lang="en-US" dirty="0"/>
              <a:t>DAARN ZELFST. NAAR MUSEUM MET OPDRACHTEN!</a:t>
            </a:r>
          </a:p>
        </p:txBody>
      </p:sp>
      <p:sp>
        <p:nvSpPr>
          <p:cNvPr id="31" name="Rectangle 30">
            <a:extLst>
              <a:ext uri="{FF2B5EF4-FFF2-40B4-BE49-F238E27FC236}">
                <a16:creationId xmlns:a16="http://schemas.microsoft.com/office/drawing/2014/main" id="{6AD96B72-46E2-410D-AD3A-DA76EE628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23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218498B7-553E-4F59-A6D1-B7F56A185C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040388"/>
            <a:ext cx="0" cy="914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6CFF778F-9CCC-426C-A1FC-A7E4A3DC70AB}"/>
              </a:ext>
            </a:extLst>
          </p:cNvPr>
          <p:cNvSpPr txBox="1"/>
          <p:nvPr/>
        </p:nvSpPr>
        <p:spPr>
          <a:xfrm>
            <a:off x="1276350" y="476185"/>
            <a:ext cx="9144000" cy="3416320"/>
          </a:xfrm>
          <a:prstGeom prst="rect">
            <a:avLst/>
          </a:prstGeom>
          <a:noFill/>
        </p:spPr>
        <p:txBody>
          <a:bodyPr wrap="square" rtlCol="0">
            <a:spAutoFit/>
          </a:bodyPr>
          <a:lstStyle/>
          <a:p>
            <a:r>
              <a:rPr lang="nl-NL" sz="2400" b="1" dirty="0"/>
              <a:t>IN DE LES…</a:t>
            </a:r>
          </a:p>
          <a:p>
            <a:endParaRPr lang="nl-NL" sz="2400" dirty="0"/>
          </a:p>
          <a:p>
            <a:r>
              <a:rPr lang="nl-NL" sz="2400" dirty="0"/>
              <a:t>-WERK VERDER IN JE ART JOURNAL.  </a:t>
            </a:r>
          </a:p>
          <a:p>
            <a:r>
              <a:rPr lang="nl-NL" sz="2400" dirty="0"/>
              <a:t>HEB JIJ DE VOORKANT VAN JE ART JOURNAL AL GEPIMPT?</a:t>
            </a:r>
          </a:p>
          <a:p>
            <a:endParaRPr lang="nl-NL" sz="2400" dirty="0"/>
          </a:p>
          <a:p>
            <a:r>
              <a:rPr lang="nl-NL" sz="2400" dirty="0"/>
              <a:t>-MAAK AANTEKENINGEN IN JE ART JOURNAL OVER DEZE LES:</a:t>
            </a:r>
          </a:p>
          <a:p>
            <a:endParaRPr lang="nl-NL" sz="2400" dirty="0"/>
          </a:p>
          <a:p>
            <a:r>
              <a:rPr lang="nl-NL" sz="2400" dirty="0"/>
              <a:t>			WAT HEB JE GELEERD / GEDAAN / ONTDEKT?</a:t>
            </a:r>
          </a:p>
          <a:p>
            <a:r>
              <a:rPr lang="nl-NL" sz="2400" dirty="0"/>
              <a:t>			WAT VOND JE LEUK EN WAT SPRAK JE MINDER AAN?</a:t>
            </a:r>
          </a:p>
        </p:txBody>
      </p:sp>
      <p:pic>
        <p:nvPicPr>
          <p:cNvPr id="6" name="Afbeelding 5">
            <a:extLst>
              <a:ext uri="{FF2B5EF4-FFF2-40B4-BE49-F238E27FC236}">
                <a16:creationId xmlns:a16="http://schemas.microsoft.com/office/drawing/2014/main" id="{5043296D-E0C3-4DF1-85F3-078EE2387B79}"/>
              </a:ext>
            </a:extLst>
          </p:cNvPr>
          <p:cNvPicPr>
            <a:picLocks noChangeAspect="1"/>
          </p:cNvPicPr>
          <p:nvPr/>
        </p:nvPicPr>
        <p:blipFill>
          <a:blip r:embed="rId2"/>
          <a:stretch>
            <a:fillRect/>
          </a:stretch>
        </p:blipFill>
        <p:spPr>
          <a:xfrm>
            <a:off x="8463161" y="4318660"/>
            <a:ext cx="3652520" cy="2365583"/>
          </a:xfrm>
          <a:prstGeom prst="rect">
            <a:avLst/>
          </a:prstGeom>
        </p:spPr>
      </p:pic>
    </p:spTree>
    <p:extLst>
      <p:ext uri="{BB962C8B-B14F-4D97-AF65-F5344CB8AC3E}">
        <p14:creationId xmlns:p14="http://schemas.microsoft.com/office/powerpoint/2010/main" val="275232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4B4CBC-5035-403A-8BBC-F3E44478A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34BDC2E6-C7EE-401C-AA1A-C6A31F7827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F31C19F-6F0D-4D0F-878F-8F12F8A9B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1124E-3B93-46F7-85F3-5AD58AE6B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br>
              <a:rPr lang="en-US" sz="1600" b="1" dirty="0">
                <a:solidFill>
                  <a:srgbClr val="FFFFFF"/>
                </a:solidFill>
              </a:rPr>
            </a:br>
            <a:br>
              <a:rPr lang="en-US" sz="1600" b="1" dirty="0">
                <a:solidFill>
                  <a:srgbClr val="FFFFFF"/>
                </a:solidFill>
              </a:rPr>
            </a:br>
            <a:r>
              <a:rPr lang="en-US" sz="3100" b="1" dirty="0">
                <a:solidFill>
                  <a:srgbClr val="FFFFFF"/>
                </a:solidFill>
              </a:rPr>
              <a:t>MUSEUMBEZOEK </a:t>
            </a:r>
            <a:br>
              <a:rPr lang="en-US" sz="3100" b="1" dirty="0">
                <a:solidFill>
                  <a:srgbClr val="FFFFFF"/>
                </a:solidFill>
              </a:rPr>
            </a:br>
            <a:br>
              <a:rPr lang="en-US" sz="3100" b="1" dirty="0">
                <a:solidFill>
                  <a:srgbClr val="FFFFFF"/>
                </a:solidFill>
              </a:rPr>
            </a:br>
            <a:br>
              <a:rPr lang="en-US" sz="1600" b="1" dirty="0">
                <a:solidFill>
                  <a:srgbClr val="FFFFFF"/>
                </a:solidFill>
              </a:rPr>
            </a:br>
            <a:r>
              <a:rPr lang="en-US" sz="1600" b="1" dirty="0" err="1">
                <a:solidFill>
                  <a:srgbClr val="FFFFFF"/>
                </a:solidFill>
              </a:rPr>
              <a:t>virtueel</a:t>
            </a:r>
            <a:r>
              <a:rPr lang="en-US" sz="1600" b="1" dirty="0">
                <a:solidFill>
                  <a:srgbClr val="FFFFFF"/>
                </a:solidFill>
              </a:rPr>
              <a:t>?</a:t>
            </a:r>
            <a:br>
              <a:rPr lang="en-US" sz="1600" b="1" dirty="0">
                <a:solidFill>
                  <a:srgbClr val="FFFFFF"/>
                </a:solidFill>
              </a:rPr>
            </a:br>
            <a:br>
              <a:rPr lang="en-US" sz="1600" dirty="0">
                <a:solidFill>
                  <a:srgbClr val="FFFFFF"/>
                </a:solidFill>
              </a:rPr>
            </a:br>
            <a:endParaRPr lang="en-US" sz="1600" dirty="0">
              <a:solidFill>
                <a:srgbClr val="FFFFFF"/>
              </a:solidFill>
            </a:endParaRPr>
          </a:p>
        </p:txBody>
      </p:sp>
      <p:sp>
        <p:nvSpPr>
          <p:cNvPr id="3" name="Tijdelijke aanduiding voor tekst 2">
            <a:extLst>
              <a:ext uri="{FF2B5EF4-FFF2-40B4-BE49-F238E27FC236}">
                <a16:creationId xmlns:a16="http://schemas.microsoft.com/office/drawing/2014/main" id="{07031CD5-68E1-46F5-9588-C4B5BB381387}"/>
              </a:ext>
            </a:extLst>
          </p:cNvPr>
          <p:cNvSpPr>
            <a:spLocks noGrp="1"/>
          </p:cNvSpPr>
          <p:nvPr>
            <p:ph type="body" idx="1"/>
          </p:nvPr>
        </p:nvSpPr>
        <p:spPr>
          <a:xfrm>
            <a:off x="8610600" y="4960137"/>
            <a:ext cx="3200400" cy="1463040"/>
          </a:xfrm>
        </p:spPr>
        <p:txBody>
          <a:bodyPr vert="horz" lIns="91440" tIns="45720" rIns="91440" bIns="45720" rtlCol="0" anchor="ctr">
            <a:normAutofit/>
          </a:bodyPr>
          <a:lstStyle/>
          <a:p>
            <a:r>
              <a:rPr lang="en-US" dirty="0">
                <a:solidFill>
                  <a:srgbClr val="FFFFFF"/>
                </a:solidFill>
              </a:rPr>
              <a:t>DAARNA ZELFST. NAAR BUITEN MET OPDRACHTEN!</a:t>
            </a:r>
          </a:p>
        </p:txBody>
      </p:sp>
      <p:cxnSp>
        <p:nvCxnSpPr>
          <p:cNvPr id="20" name="Straight Connector 19">
            <a:extLst>
              <a:ext uri="{FF2B5EF4-FFF2-40B4-BE49-F238E27FC236}">
                <a16:creationId xmlns:a16="http://schemas.microsoft.com/office/drawing/2014/main" id="{6BEEE8FD-4CE3-4D44-8076-C365D4E764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EF77C077-02D8-4F67-8D48-FB4F25235258}"/>
              </a:ext>
            </a:extLst>
          </p:cNvPr>
          <p:cNvPicPr>
            <a:picLocks noChangeAspect="1"/>
          </p:cNvPicPr>
          <p:nvPr/>
        </p:nvPicPr>
        <p:blipFill>
          <a:blip r:embed="rId2"/>
          <a:stretch>
            <a:fillRect/>
          </a:stretch>
        </p:blipFill>
        <p:spPr>
          <a:xfrm>
            <a:off x="1016000" y="383940"/>
            <a:ext cx="7115175" cy="3741205"/>
          </a:xfrm>
          <a:prstGeom prst="rect">
            <a:avLst/>
          </a:prstGeom>
        </p:spPr>
      </p:pic>
    </p:spTree>
    <p:extLst>
      <p:ext uri="{BB962C8B-B14F-4D97-AF65-F5344CB8AC3E}">
        <p14:creationId xmlns:p14="http://schemas.microsoft.com/office/powerpoint/2010/main" val="127459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20" y="-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4100" b="1" dirty="0">
                <a:solidFill>
                  <a:schemeClr val="tx1"/>
                </a:solidFill>
              </a:rPr>
              <a:t>Planning van les 2:</a:t>
            </a:r>
            <a:br>
              <a:rPr lang="en-US" sz="4100" dirty="0">
                <a:solidFill>
                  <a:schemeClr val="tx1"/>
                </a:solidFill>
              </a:rPr>
            </a:br>
            <a:br>
              <a:rPr lang="en-US" sz="4100" dirty="0">
                <a:solidFill>
                  <a:schemeClr val="tx1"/>
                </a:solidFill>
              </a:rPr>
            </a:br>
            <a:r>
              <a:rPr lang="en-US" sz="4100" dirty="0">
                <a:solidFill>
                  <a:schemeClr val="tx1"/>
                </a:solidFill>
              </a:rPr>
              <a:t>- </a:t>
            </a:r>
            <a:r>
              <a:rPr lang="en-US" sz="4100" dirty="0" err="1">
                <a:solidFill>
                  <a:schemeClr val="tx1"/>
                </a:solidFill>
              </a:rPr>
              <a:t>welkom</a:t>
            </a:r>
            <a:r>
              <a:rPr lang="en-US" sz="4100" dirty="0">
                <a:solidFill>
                  <a:schemeClr val="tx1"/>
                </a:solidFill>
              </a:rPr>
              <a:t> </a:t>
            </a:r>
            <a:r>
              <a:rPr lang="en-US" sz="4100" dirty="0" err="1">
                <a:solidFill>
                  <a:schemeClr val="tx1"/>
                </a:solidFill>
              </a:rPr>
              <a:t>en</a:t>
            </a:r>
            <a:r>
              <a:rPr lang="en-US" sz="4100" dirty="0">
                <a:solidFill>
                  <a:schemeClr val="tx1"/>
                </a:solidFill>
              </a:rPr>
              <a:t> A&amp;A</a:t>
            </a:r>
            <a:br>
              <a:rPr lang="en-US" sz="4100" dirty="0">
                <a:solidFill>
                  <a:schemeClr val="tx1"/>
                </a:solidFill>
              </a:rPr>
            </a:br>
            <a:r>
              <a:rPr lang="en-US" sz="4100" dirty="0">
                <a:solidFill>
                  <a:schemeClr val="tx1"/>
                </a:solidFill>
              </a:rPr>
              <a:t>- ticket </a:t>
            </a:r>
            <a:r>
              <a:rPr lang="en-US" sz="4100" dirty="0" err="1">
                <a:solidFill>
                  <a:schemeClr val="tx1"/>
                </a:solidFill>
              </a:rPr>
              <a:t>inleveren</a:t>
            </a:r>
            <a:r>
              <a:rPr lang="en-US" sz="4100" dirty="0">
                <a:solidFill>
                  <a:schemeClr val="tx1"/>
                </a:solidFill>
              </a:rPr>
              <a:t>!</a:t>
            </a:r>
            <a:br>
              <a:rPr lang="en-US" sz="4100" dirty="0">
                <a:solidFill>
                  <a:schemeClr val="tx1"/>
                </a:solidFill>
              </a:rPr>
            </a:br>
            <a:r>
              <a:rPr lang="en-US" sz="4100" dirty="0">
                <a:solidFill>
                  <a:schemeClr val="tx1"/>
                </a:solidFill>
              </a:rPr>
              <a:t>- </a:t>
            </a:r>
            <a:r>
              <a:rPr lang="en-US" sz="4100" dirty="0" err="1">
                <a:solidFill>
                  <a:schemeClr val="tx1"/>
                </a:solidFill>
              </a:rPr>
              <a:t>terugkoppeling</a:t>
            </a:r>
            <a:r>
              <a:rPr lang="en-US" sz="4100" dirty="0">
                <a:solidFill>
                  <a:schemeClr val="tx1"/>
                </a:solidFill>
              </a:rPr>
              <a:t> </a:t>
            </a:r>
            <a:r>
              <a:rPr lang="en-US" sz="4100" dirty="0" err="1">
                <a:solidFill>
                  <a:schemeClr val="tx1"/>
                </a:solidFill>
              </a:rPr>
              <a:t>naar</a:t>
            </a:r>
            <a:r>
              <a:rPr lang="en-US" sz="4100" dirty="0">
                <a:solidFill>
                  <a:schemeClr val="tx1"/>
                </a:solidFill>
              </a:rPr>
              <a:t> </a:t>
            </a:r>
            <a:r>
              <a:rPr lang="en-US" sz="4100" dirty="0" err="1">
                <a:solidFill>
                  <a:schemeClr val="tx1"/>
                </a:solidFill>
              </a:rPr>
              <a:t>vorige</a:t>
            </a:r>
            <a:r>
              <a:rPr lang="en-US" sz="4100" dirty="0">
                <a:solidFill>
                  <a:schemeClr val="tx1"/>
                </a:solidFill>
              </a:rPr>
              <a:t> week</a:t>
            </a:r>
            <a:br>
              <a:rPr lang="en-US" sz="4100" dirty="0">
                <a:solidFill>
                  <a:schemeClr val="tx1"/>
                </a:solidFill>
              </a:rPr>
            </a:br>
            <a:br>
              <a:rPr lang="en-US" sz="4100" dirty="0">
                <a:solidFill>
                  <a:schemeClr val="tx1"/>
                </a:solidFill>
              </a:rPr>
            </a:br>
            <a:r>
              <a:rPr lang="en-US" sz="4100" dirty="0" err="1">
                <a:solidFill>
                  <a:schemeClr val="tx1"/>
                </a:solidFill>
              </a:rPr>
              <a:t>opdracht</a:t>
            </a:r>
            <a:r>
              <a:rPr lang="en-US" sz="4100" dirty="0">
                <a:solidFill>
                  <a:schemeClr val="tx1"/>
                </a:solidFill>
              </a:rPr>
              <a:t> in de les</a:t>
            </a:r>
            <a:br>
              <a:rPr lang="en-US" sz="4100" dirty="0">
                <a:solidFill>
                  <a:schemeClr val="tx1"/>
                </a:solidFill>
              </a:rPr>
            </a:br>
            <a:br>
              <a:rPr lang="en-US" sz="4100" dirty="0">
                <a:solidFill>
                  <a:schemeClr val="tx1"/>
                </a:solidFill>
              </a:rPr>
            </a:br>
            <a:endParaRPr lang="en-US" sz="4100" dirty="0">
              <a:solidFill>
                <a:schemeClr val="tx1"/>
              </a:solidFill>
            </a:endParaRPr>
          </a:p>
        </p:txBody>
      </p:sp>
      <p:cxnSp>
        <p:nvCxnSpPr>
          <p:cNvPr id="15" name="Straight Connector 14">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372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7446-51B5-4FC2-B6D0-BA7512C967F6}"/>
              </a:ext>
            </a:extLst>
          </p:cNvPr>
          <p:cNvSpPr>
            <a:spLocks noGrp="1"/>
          </p:cNvSpPr>
          <p:nvPr>
            <p:ph type="title"/>
          </p:nvPr>
        </p:nvSpPr>
        <p:spPr>
          <a:xfrm>
            <a:off x="476250" y="2033381"/>
            <a:ext cx="11468100" cy="1463040"/>
          </a:xfrm>
        </p:spPr>
        <p:txBody>
          <a:bodyPr>
            <a:normAutofit fontScale="90000"/>
          </a:bodyPr>
          <a:lstStyle/>
          <a:p>
            <a:pPr algn="l"/>
            <a:r>
              <a:rPr lang="nl-NL" b="1" dirty="0"/>
              <a:t>Terugblik naar vorige week:</a:t>
            </a:r>
            <a:br>
              <a:rPr lang="nl-NL" b="1" dirty="0"/>
            </a:br>
            <a:br>
              <a:rPr lang="nl-NL" b="1" dirty="0"/>
            </a:br>
            <a:r>
              <a:rPr lang="nl-NL" dirty="0"/>
              <a:t>Wat gaan jullie aankomende periode leren en ontwikkelen bij het keuzedeel expressief talent?</a:t>
            </a:r>
            <a:br>
              <a:rPr lang="nl-NL" dirty="0"/>
            </a:br>
            <a:br>
              <a:rPr lang="nl-NL" dirty="0"/>
            </a:br>
            <a:endParaRPr lang="nl-NL" dirty="0"/>
          </a:p>
        </p:txBody>
      </p:sp>
      <p:sp>
        <p:nvSpPr>
          <p:cNvPr id="3" name="Tijdelijke aanduiding voor tekst 2">
            <a:extLst>
              <a:ext uri="{FF2B5EF4-FFF2-40B4-BE49-F238E27FC236}">
                <a16:creationId xmlns:a16="http://schemas.microsoft.com/office/drawing/2014/main" id="{E5D82159-4070-4FDE-960D-B7A4A70BB6A6}"/>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C66955ED-62A3-4564-A979-46CBF305FD4C}"/>
              </a:ext>
            </a:extLst>
          </p:cNvPr>
          <p:cNvPicPr>
            <a:picLocks noChangeAspect="1"/>
          </p:cNvPicPr>
          <p:nvPr/>
        </p:nvPicPr>
        <p:blipFill>
          <a:blip r:embed="rId2"/>
          <a:stretch>
            <a:fillRect/>
          </a:stretch>
        </p:blipFill>
        <p:spPr>
          <a:xfrm>
            <a:off x="0" y="4577232"/>
            <a:ext cx="12192000" cy="3309661"/>
          </a:xfrm>
          <a:prstGeom prst="rect">
            <a:avLst/>
          </a:prstGeom>
        </p:spPr>
      </p:pic>
    </p:spTree>
    <p:extLst>
      <p:ext uri="{BB962C8B-B14F-4D97-AF65-F5344CB8AC3E}">
        <p14:creationId xmlns:p14="http://schemas.microsoft.com/office/powerpoint/2010/main" val="272606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7446-51B5-4FC2-B6D0-BA7512C967F6}"/>
              </a:ext>
            </a:extLst>
          </p:cNvPr>
          <p:cNvSpPr>
            <a:spLocks noGrp="1"/>
          </p:cNvSpPr>
          <p:nvPr>
            <p:ph type="title"/>
          </p:nvPr>
        </p:nvSpPr>
        <p:spPr>
          <a:xfrm>
            <a:off x="495300" y="1712112"/>
            <a:ext cx="11468100" cy="1463040"/>
          </a:xfrm>
        </p:spPr>
        <p:txBody>
          <a:bodyPr>
            <a:normAutofit fontScale="90000"/>
          </a:bodyPr>
          <a:lstStyle/>
          <a:p>
            <a:pPr algn="l"/>
            <a:r>
              <a:rPr lang="nl-NL" b="1" dirty="0"/>
              <a:t> </a:t>
            </a:r>
            <a:br>
              <a:rPr lang="nl-NL" b="1" dirty="0"/>
            </a:br>
            <a:r>
              <a:rPr lang="nl-NL" b="1" dirty="0"/>
              <a:t>keuzedeel expressief talent module A</a:t>
            </a:r>
            <a:r>
              <a:rPr lang="nl-NL" dirty="0"/>
              <a:t>:</a:t>
            </a:r>
            <a:br>
              <a:rPr lang="nl-NL" dirty="0"/>
            </a:br>
            <a:br>
              <a:rPr lang="nl-NL" dirty="0"/>
            </a:br>
            <a:r>
              <a:rPr lang="nl-NL" dirty="0"/>
              <a:t>2o weken – 3 uur per week</a:t>
            </a:r>
            <a:br>
              <a:rPr lang="nl-NL" dirty="0"/>
            </a:br>
            <a:br>
              <a:rPr lang="nl-NL" dirty="0"/>
            </a:br>
            <a:r>
              <a:rPr lang="nl-NL" dirty="0"/>
              <a:t>ontwikkelen van expressieve talenten</a:t>
            </a:r>
            <a:br>
              <a:rPr lang="nl-NL" dirty="0"/>
            </a:br>
            <a:r>
              <a:rPr lang="nl-NL" dirty="0"/>
              <a:t>verbindingen tussen creatieve activiteiten en</a:t>
            </a:r>
            <a:br>
              <a:rPr lang="nl-NL" dirty="0"/>
            </a:br>
            <a:r>
              <a:rPr lang="nl-NL" dirty="0"/>
              <a:t>de doelgroep – maatschappelijke zorg </a:t>
            </a:r>
            <a:br>
              <a:rPr lang="nl-NL" dirty="0"/>
            </a:br>
            <a:endParaRPr lang="nl-NL" dirty="0"/>
          </a:p>
        </p:txBody>
      </p:sp>
      <p:sp>
        <p:nvSpPr>
          <p:cNvPr id="3" name="Tijdelijke aanduiding voor tekst 2">
            <a:extLst>
              <a:ext uri="{FF2B5EF4-FFF2-40B4-BE49-F238E27FC236}">
                <a16:creationId xmlns:a16="http://schemas.microsoft.com/office/drawing/2014/main" id="{E5D82159-4070-4FDE-960D-B7A4A70BB6A6}"/>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C66955ED-62A3-4564-A979-46CBF305FD4C}"/>
              </a:ext>
            </a:extLst>
          </p:cNvPr>
          <p:cNvPicPr>
            <a:picLocks noChangeAspect="1"/>
          </p:cNvPicPr>
          <p:nvPr/>
        </p:nvPicPr>
        <p:blipFill>
          <a:blip r:embed="rId2"/>
          <a:stretch>
            <a:fillRect/>
          </a:stretch>
        </p:blipFill>
        <p:spPr>
          <a:xfrm>
            <a:off x="0" y="4577232"/>
            <a:ext cx="12192000" cy="3309661"/>
          </a:xfrm>
          <a:prstGeom prst="rect">
            <a:avLst/>
          </a:prstGeom>
        </p:spPr>
      </p:pic>
    </p:spTree>
    <p:extLst>
      <p:ext uri="{BB962C8B-B14F-4D97-AF65-F5344CB8AC3E}">
        <p14:creationId xmlns:p14="http://schemas.microsoft.com/office/powerpoint/2010/main" val="289220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77446-51B5-4FC2-B6D0-BA7512C967F6}"/>
              </a:ext>
            </a:extLst>
          </p:cNvPr>
          <p:cNvSpPr>
            <a:spLocks noGrp="1"/>
          </p:cNvSpPr>
          <p:nvPr>
            <p:ph type="title"/>
          </p:nvPr>
        </p:nvSpPr>
        <p:spPr>
          <a:xfrm>
            <a:off x="457200" y="2381996"/>
            <a:ext cx="11468100" cy="1463040"/>
          </a:xfrm>
        </p:spPr>
        <p:txBody>
          <a:bodyPr>
            <a:normAutofit fontScale="90000"/>
          </a:bodyPr>
          <a:lstStyle/>
          <a:p>
            <a:pPr algn="l"/>
            <a:r>
              <a:rPr lang="nl-NL" b="1" dirty="0"/>
              <a:t>Wat gaan jullie aankomende periode leren en ontwikkelen bij het keuzedeel expressief talent?</a:t>
            </a:r>
            <a:br>
              <a:rPr lang="nl-NL" dirty="0"/>
            </a:br>
            <a:br>
              <a:rPr lang="nl-NL" dirty="0"/>
            </a:br>
            <a:endParaRPr lang="nl-NL" dirty="0"/>
          </a:p>
        </p:txBody>
      </p:sp>
      <p:sp>
        <p:nvSpPr>
          <p:cNvPr id="3" name="Tijdelijke aanduiding voor tekst 2">
            <a:extLst>
              <a:ext uri="{FF2B5EF4-FFF2-40B4-BE49-F238E27FC236}">
                <a16:creationId xmlns:a16="http://schemas.microsoft.com/office/drawing/2014/main" id="{E5D82159-4070-4FDE-960D-B7A4A70BB6A6}"/>
              </a:ext>
            </a:extLst>
          </p:cNvPr>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C66955ED-62A3-4564-A979-46CBF305FD4C}"/>
              </a:ext>
            </a:extLst>
          </p:cNvPr>
          <p:cNvPicPr>
            <a:picLocks noChangeAspect="1"/>
          </p:cNvPicPr>
          <p:nvPr/>
        </p:nvPicPr>
        <p:blipFill>
          <a:blip r:embed="rId2"/>
          <a:stretch>
            <a:fillRect/>
          </a:stretch>
        </p:blipFill>
        <p:spPr>
          <a:xfrm>
            <a:off x="0" y="4577232"/>
            <a:ext cx="12192000" cy="3309661"/>
          </a:xfrm>
          <a:prstGeom prst="rect">
            <a:avLst/>
          </a:prstGeom>
        </p:spPr>
      </p:pic>
      <p:pic>
        <p:nvPicPr>
          <p:cNvPr id="5" name="Afbeelding 4">
            <a:extLst>
              <a:ext uri="{FF2B5EF4-FFF2-40B4-BE49-F238E27FC236}">
                <a16:creationId xmlns:a16="http://schemas.microsoft.com/office/drawing/2014/main" id="{A385C5F9-E646-4476-ABA4-1B4501911D9E}"/>
              </a:ext>
            </a:extLst>
          </p:cNvPr>
          <p:cNvPicPr>
            <a:picLocks noChangeAspect="1"/>
          </p:cNvPicPr>
          <p:nvPr/>
        </p:nvPicPr>
        <p:blipFill>
          <a:blip r:embed="rId3"/>
          <a:stretch>
            <a:fillRect/>
          </a:stretch>
        </p:blipFill>
        <p:spPr>
          <a:xfrm>
            <a:off x="-528" y="680423"/>
            <a:ext cx="12192528" cy="6858297"/>
          </a:xfrm>
          <a:prstGeom prst="rect">
            <a:avLst/>
          </a:prstGeom>
        </p:spPr>
      </p:pic>
    </p:spTree>
    <p:extLst>
      <p:ext uri="{BB962C8B-B14F-4D97-AF65-F5344CB8AC3E}">
        <p14:creationId xmlns:p14="http://schemas.microsoft.com/office/powerpoint/2010/main" val="12606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24EDA8-DF72-4C37-9EC2-D92134F72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F64638-3523-4975-845C-48099809A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B24974-070F-4794-82F3-AD3B3005FCEF}"/>
              </a:ext>
            </a:extLst>
          </p:cNvPr>
          <p:cNvSpPr>
            <a:spLocks noGrp="1"/>
          </p:cNvSpPr>
          <p:nvPr>
            <p:ph type="title"/>
          </p:nvPr>
        </p:nvSpPr>
        <p:spPr>
          <a:xfrm>
            <a:off x="457200" y="4960137"/>
            <a:ext cx="7772400" cy="1463040"/>
          </a:xfrm>
        </p:spPr>
        <p:txBody>
          <a:bodyPr vert="horz" lIns="91440" tIns="45720" rIns="91440" bIns="45720" rtlCol="0" anchor="ctr">
            <a:normAutofit/>
          </a:bodyPr>
          <a:lstStyle/>
          <a:p>
            <a:r>
              <a:rPr lang="en-US">
                <a:solidFill>
                  <a:srgbClr val="FFFFFF"/>
                </a:solidFill>
              </a:rPr>
              <a:t>WIKI </a:t>
            </a:r>
            <a:br>
              <a:rPr lang="en-US">
                <a:solidFill>
                  <a:srgbClr val="FFFFFF"/>
                </a:solidFill>
              </a:rPr>
            </a:br>
            <a:r>
              <a:rPr lang="en-US">
                <a:solidFill>
                  <a:srgbClr val="FFFFFF"/>
                </a:solidFill>
              </a:rPr>
              <a:t>expressief talent</a:t>
            </a:r>
          </a:p>
        </p:txBody>
      </p:sp>
      <p:sp>
        <p:nvSpPr>
          <p:cNvPr id="3" name="Tijdelijke aanduiding voor tekst 2">
            <a:extLst>
              <a:ext uri="{FF2B5EF4-FFF2-40B4-BE49-F238E27FC236}">
                <a16:creationId xmlns:a16="http://schemas.microsoft.com/office/drawing/2014/main" id="{C5FF1943-11EF-4E5E-A362-49346A753069}"/>
              </a:ext>
            </a:extLst>
          </p:cNvPr>
          <p:cNvSpPr>
            <a:spLocks noGrp="1"/>
          </p:cNvSpPr>
          <p:nvPr>
            <p:ph type="body" idx="1"/>
          </p:nvPr>
        </p:nvSpPr>
        <p:spPr>
          <a:xfrm>
            <a:off x="8610600" y="4960137"/>
            <a:ext cx="3200400" cy="1463040"/>
          </a:xfrm>
        </p:spPr>
        <p:txBody>
          <a:bodyPr vert="horz" lIns="91440" tIns="45720" rIns="91440" bIns="45720" rtlCol="0" anchor="ctr">
            <a:normAutofit/>
          </a:bodyPr>
          <a:lstStyle/>
          <a:p>
            <a:r>
              <a:rPr lang="en-US" b="1">
                <a:solidFill>
                  <a:srgbClr val="FFFFFF"/>
                </a:solidFill>
              </a:rPr>
              <a:t>MODULE A</a:t>
            </a:r>
            <a:endParaRPr lang="en-US">
              <a:solidFill>
                <a:srgbClr val="FFFFFF"/>
              </a:solidFill>
            </a:endParaRPr>
          </a:p>
        </p:txBody>
      </p:sp>
      <p:cxnSp>
        <p:nvCxnSpPr>
          <p:cNvPr id="20" name="Straight Connector 19">
            <a:extLst>
              <a:ext uri="{FF2B5EF4-FFF2-40B4-BE49-F238E27FC236}">
                <a16:creationId xmlns:a16="http://schemas.microsoft.com/office/drawing/2014/main" id="{0A046F70-04DA-4509-A661-28463B63F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chthoek 4">
            <a:extLst>
              <a:ext uri="{FF2B5EF4-FFF2-40B4-BE49-F238E27FC236}">
                <a16:creationId xmlns:a16="http://schemas.microsoft.com/office/drawing/2014/main" id="{5A9B8FF2-7FF7-43BD-870B-ADB3EB0214F8}"/>
              </a:ext>
            </a:extLst>
          </p:cNvPr>
          <p:cNvSpPr/>
          <p:nvPr/>
        </p:nvSpPr>
        <p:spPr>
          <a:xfrm>
            <a:off x="666749" y="407806"/>
            <a:ext cx="9725026" cy="2739211"/>
          </a:xfrm>
          <a:prstGeom prst="rect">
            <a:avLst/>
          </a:prstGeom>
        </p:spPr>
        <p:txBody>
          <a:bodyPr wrap="square">
            <a:spAutoFit/>
          </a:bodyPr>
          <a:lstStyle/>
          <a:p>
            <a:pPr>
              <a:spcAft>
                <a:spcPts val="600"/>
              </a:spcAft>
            </a:pPr>
            <a:endParaRPr lang="nl-NL" dirty="0"/>
          </a:p>
          <a:p>
            <a:pPr>
              <a:spcAft>
                <a:spcPts val="600"/>
              </a:spcAft>
            </a:pPr>
            <a:r>
              <a:rPr lang="nl-NL" sz="3600" dirty="0"/>
              <a:t>Op de </a:t>
            </a:r>
            <a:r>
              <a:rPr lang="nl-NL" sz="3600" b="1" dirty="0"/>
              <a:t>wiki </a:t>
            </a:r>
            <a:r>
              <a:rPr lang="nl-NL" sz="3600" dirty="0"/>
              <a:t>in jullie cohort staat de link naar het keuzedeel Expressief talent. Hier kun je alle informatie, opdrachten en lessen vinden! </a:t>
            </a:r>
          </a:p>
          <a:p>
            <a:pPr>
              <a:spcAft>
                <a:spcPts val="600"/>
              </a:spcAft>
            </a:pPr>
            <a:r>
              <a:rPr lang="nl-NL" sz="3600" dirty="0"/>
              <a:t>Bezoek deze wiki regelmatig!</a:t>
            </a:r>
          </a:p>
        </p:txBody>
      </p:sp>
      <p:pic>
        <p:nvPicPr>
          <p:cNvPr id="4" name="Afbeelding 3">
            <a:extLst>
              <a:ext uri="{FF2B5EF4-FFF2-40B4-BE49-F238E27FC236}">
                <a16:creationId xmlns:a16="http://schemas.microsoft.com/office/drawing/2014/main" id="{A0F17245-5723-4D56-91B1-963B6FC7B4B3}"/>
              </a:ext>
            </a:extLst>
          </p:cNvPr>
          <p:cNvPicPr>
            <a:picLocks noChangeAspect="1"/>
          </p:cNvPicPr>
          <p:nvPr/>
        </p:nvPicPr>
        <p:blipFill>
          <a:blip r:embed="rId2"/>
          <a:stretch>
            <a:fillRect/>
          </a:stretch>
        </p:blipFill>
        <p:spPr>
          <a:xfrm>
            <a:off x="666749" y="3554823"/>
            <a:ext cx="2459392" cy="2951270"/>
          </a:xfrm>
          <a:prstGeom prst="rect">
            <a:avLst/>
          </a:prstGeom>
        </p:spPr>
      </p:pic>
      <p:pic>
        <p:nvPicPr>
          <p:cNvPr id="6" name="Afbeelding 5">
            <a:extLst>
              <a:ext uri="{FF2B5EF4-FFF2-40B4-BE49-F238E27FC236}">
                <a16:creationId xmlns:a16="http://schemas.microsoft.com/office/drawing/2014/main" id="{BF310DEA-840C-429F-85C0-4041D881B5AB}"/>
              </a:ext>
            </a:extLst>
          </p:cNvPr>
          <p:cNvPicPr>
            <a:picLocks noChangeAspect="1"/>
          </p:cNvPicPr>
          <p:nvPr/>
        </p:nvPicPr>
        <p:blipFill>
          <a:blip r:embed="rId3"/>
          <a:stretch>
            <a:fillRect/>
          </a:stretch>
        </p:blipFill>
        <p:spPr>
          <a:xfrm>
            <a:off x="9147238" y="2279358"/>
            <a:ext cx="2143125" cy="2143125"/>
          </a:xfrm>
          <a:prstGeom prst="rect">
            <a:avLst/>
          </a:prstGeom>
        </p:spPr>
      </p:pic>
    </p:spTree>
    <p:extLst>
      <p:ext uri="{BB962C8B-B14F-4D97-AF65-F5344CB8AC3E}">
        <p14:creationId xmlns:p14="http://schemas.microsoft.com/office/powerpoint/2010/main" val="11884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E4489-BA32-4DDE-B836-10E843105767}"/>
              </a:ext>
            </a:extLst>
          </p:cNvPr>
          <p:cNvSpPr>
            <a:spLocks noGrp="1"/>
          </p:cNvSpPr>
          <p:nvPr>
            <p:ph type="ctrTitle"/>
          </p:nvPr>
        </p:nvSpPr>
        <p:spPr>
          <a:xfrm>
            <a:off x="935355" y="1897863"/>
            <a:ext cx="10050780" cy="1463040"/>
          </a:xfrm>
        </p:spPr>
        <p:txBody>
          <a:bodyPr>
            <a:normAutofit fontScale="90000"/>
          </a:bodyPr>
          <a:lstStyle/>
          <a:p>
            <a:pPr algn="l"/>
            <a:r>
              <a:rPr lang="nl-NL" dirty="0"/>
              <a:t>Lesdoelen:</a:t>
            </a:r>
            <a:br>
              <a:rPr lang="nl-NL" dirty="0"/>
            </a:br>
            <a:br>
              <a:rPr lang="nl-NL" dirty="0"/>
            </a:br>
            <a:r>
              <a:rPr lang="nl-NL" sz="3600" dirty="0"/>
              <a:t>-Je kent de begrippen ‘Creativiteit’, ‘Expressie’, ‘Talent’ en  ‘Verbeeldingskracht’. </a:t>
            </a:r>
            <a:br>
              <a:rPr lang="nl-NL" sz="3600" dirty="0"/>
            </a:br>
            <a:br>
              <a:rPr lang="nl-NL" sz="3600" dirty="0"/>
            </a:br>
            <a:r>
              <a:rPr lang="nl-NL" sz="3600" dirty="0"/>
              <a:t>-Je kijkt, denkt, exploreert en experimenteert buiten bestaande kaders.</a:t>
            </a:r>
            <a:br>
              <a:rPr lang="nl-NL" sz="3600" dirty="0"/>
            </a:br>
            <a:r>
              <a:rPr lang="nl-NL" sz="3600" dirty="0"/>
              <a:t> </a:t>
            </a:r>
            <a:br>
              <a:rPr lang="nl-NL" sz="3600" dirty="0"/>
            </a:br>
            <a:r>
              <a:rPr lang="nl-NL" sz="3600" dirty="0"/>
              <a:t> -Je voert (keuze)opdrachten uit om je creatieve en expressieve talenten te ontwikkelen.</a:t>
            </a:r>
            <a:br>
              <a:rPr lang="nl-NL" dirty="0"/>
            </a:br>
            <a:endParaRPr lang="nl-NL" dirty="0"/>
          </a:p>
        </p:txBody>
      </p:sp>
      <p:sp>
        <p:nvSpPr>
          <p:cNvPr id="3" name="Ondertitel 2">
            <a:extLst>
              <a:ext uri="{FF2B5EF4-FFF2-40B4-BE49-F238E27FC236}">
                <a16:creationId xmlns:a16="http://schemas.microsoft.com/office/drawing/2014/main" id="{D45BD6CA-20AC-4817-AFA1-8DC6D0D11B44}"/>
              </a:ext>
            </a:extLst>
          </p:cNvPr>
          <p:cNvSpPr>
            <a:spLocks noGrp="1"/>
          </p:cNvSpPr>
          <p:nvPr>
            <p:ph type="subTitle" idx="1"/>
          </p:nvPr>
        </p:nvSpPr>
        <p:spPr/>
        <p:txBody>
          <a:bodyPr/>
          <a:lstStyle/>
          <a:p>
            <a:r>
              <a:rPr lang="nl-NL" dirty="0">
                <a:solidFill>
                  <a:schemeClr val="bg2">
                    <a:lumMod val="75000"/>
                  </a:schemeClr>
                </a:solidFill>
              </a:rPr>
              <a:t>     </a:t>
            </a:r>
            <a:r>
              <a:rPr lang="nl-NL" sz="4000" b="1" dirty="0">
                <a:solidFill>
                  <a:schemeClr val="bg2">
                    <a:lumMod val="75000"/>
                  </a:schemeClr>
                </a:solidFill>
              </a:rPr>
              <a:t>#GOALS!</a:t>
            </a:r>
          </a:p>
        </p:txBody>
      </p:sp>
      <p:pic>
        <p:nvPicPr>
          <p:cNvPr id="5" name="Afbeelding 4">
            <a:extLst>
              <a:ext uri="{FF2B5EF4-FFF2-40B4-BE49-F238E27FC236}">
                <a16:creationId xmlns:a16="http://schemas.microsoft.com/office/drawing/2014/main" id="{4BF4D5E3-9D2A-4F62-BC14-F5F8DCECC89A}"/>
              </a:ext>
            </a:extLst>
          </p:cNvPr>
          <p:cNvPicPr>
            <a:picLocks noChangeAspect="1"/>
          </p:cNvPicPr>
          <p:nvPr/>
        </p:nvPicPr>
        <p:blipFill>
          <a:blip r:embed="rId2"/>
          <a:stretch>
            <a:fillRect/>
          </a:stretch>
        </p:blipFill>
        <p:spPr>
          <a:xfrm>
            <a:off x="1043816" y="4960137"/>
            <a:ext cx="5075170" cy="1623543"/>
          </a:xfrm>
          <a:prstGeom prst="rect">
            <a:avLst/>
          </a:prstGeom>
        </p:spPr>
      </p:pic>
    </p:spTree>
    <p:extLst>
      <p:ext uri="{BB962C8B-B14F-4D97-AF65-F5344CB8AC3E}">
        <p14:creationId xmlns:p14="http://schemas.microsoft.com/office/powerpoint/2010/main" val="61009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E4489-BA32-4DDE-B836-10E843105767}"/>
              </a:ext>
            </a:extLst>
          </p:cNvPr>
          <p:cNvSpPr>
            <a:spLocks noGrp="1"/>
          </p:cNvSpPr>
          <p:nvPr>
            <p:ph type="ctrTitle"/>
          </p:nvPr>
        </p:nvSpPr>
        <p:spPr>
          <a:xfrm>
            <a:off x="935355" y="1897863"/>
            <a:ext cx="10050780" cy="1463040"/>
          </a:xfrm>
        </p:spPr>
        <p:txBody>
          <a:bodyPr>
            <a:normAutofit fontScale="90000"/>
          </a:bodyPr>
          <a:lstStyle/>
          <a:p>
            <a:pPr algn="l"/>
            <a:r>
              <a:rPr lang="nl-NL" dirty="0"/>
              <a:t>Geef in je Art Journal antwoord op de volgende vragen:</a:t>
            </a:r>
            <a:br>
              <a:rPr lang="nl-NL" dirty="0"/>
            </a:br>
            <a:br>
              <a:rPr lang="nl-NL" dirty="0"/>
            </a:br>
            <a:r>
              <a:rPr lang="nl-NL" sz="2700" dirty="0"/>
              <a:t>Zoek de betekenis op van het woord </a:t>
            </a:r>
            <a:r>
              <a:rPr lang="nl-NL" sz="2700" b="1" dirty="0"/>
              <a:t>creativiteit</a:t>
            </a:r>
            <a:r>
              <a:rPr lang="nl-NL" sz="2700" dirty="0"/>
              <a:t>? </a:t>
            </a:r>
            <a:br>
              <a:rPr lang="nl-NL" sz="2700" dirty="0"/>
            </a:br>
            <a:r>
              <a:rPr lang="nl-NL" sz="2700" dirty="0"/>
              <a:t>Zoek de betekenis op van het woord </a:t>
            </a:r>
            <a:r>
              <a:rPr lang="nl-NL" sz="2700" b="1" dirty="0"/>
              <a:t>expressie</a:t>
            </a:r>
            <a:r>
              <a:rPr lang="nl-NL" sz="2700" dirty="0"/>
              <a:t>? </a:t>
            </a:r>
            <a:br>
              <a:rPr lang="nl-NL" sz="2700" dirty="0"/>
            </a:br>
            <a:r>
              <a:rPr lang="nl-NL" sz="2700" dirty="0"/>
              <a:t>Zoek de betekenis op van het woord </a:t>
            </a:r>
            <a:r>
              <a:rPr lang="nl-NL" sz="2700" b="1" dirty="0"/>
              <a:t>talent</a:t>
            </a:r>
            <a:r>
              <a:rPr lang="nl-NL" sz="2700" dirty="0"/>
              <a:t>? </a:t>
            </a:r>
            <a:br>
              <a:rPr lang="nl-NL" sz="2700" dirty="0"/>
            </a:br>
            <a:br>
              <a:rPr lang="nl-NL" sz="2700" dirty="0"/>
            </a:br>
            <a:r>
              <a:rPr lang="nl-NL" sz="2700" dirty="0"/>
              <a:t>Welke eigenschappen heeft, volgens jou, iemand die creatief is?</a:t>
            </a:r>
            <a:br>
              <a:rPr lang="nl-NL" sz="2700" dirty="0"/>
            </a:br>
            <a:r>
              <a:rPr lang="nl-NL" sz="2700" dirty="0"/>
              <a:t>Wat is er nodig om talent tot bloei te laten komen?</a:t>
            </a:r>
            <a:br>
              <a:rPr lang="nl-NL" sz="2700" dirty="0"/>
            </a:br>
            <a:br>
              <a:rPr lang="nl-NL" sz="2700" dirty="0"/>
            </a:br>
            <a:endParaRPr lang="nl-NL" sz="2700" dirty="0"/>
          </a:p>
        </p:txBody>
      </p:sp>
      <p:sp>
        <p:nvSpPr>
          <p:cNvPr id="3" name="Ondertitel 2">
            <a:extLst>
              <a:ext uri="{FF2B5EF4-FFF2-40B4-BE49-F238E27FC236}">
                <a16:creationId xmlns:a16="http://schemas.microsoft.com/office/drawing/2014/main" id="{D45BD6CA-20AC-4817-AFA1-8DC6D0D11B44}"/>
              </a:ext>
            </a:extLst>
          </p:cNvPr>
          <p:cNvSpPr>
            <a:spLocks noGrp="1"/>
          </p:cNvSpPr>
          <p:nvPr>
            <p:ph type="subTitle" idx="1"/>
          </p:nvPr>
        </p:nvSpPr>
        <p:spPr/>
        <p:txBody>
          <a:bodyPr/>
          <a:lstStyle/>
          <a:p>
            <a:r>
              <a:rPr lang="nl-NL" dirty="0">
                <a:solidFill>
                  <a:schemeClr val="bg2">
                    <a:lumMod val="75000"/>
                  </a:schemeClr>
                </a:solidFill>
              </a:rPr>
              <a:t>     </a:t>
            </a:r>
            <a:r>
              <a:rPr lang="nl-NL" sz="4000" b="1" dirty="0">
                <a:solidFill>
                  <a:schemeClr val="bg2">
                    <a:lumMod val="75000"/>
                  </a:schemeClr>
                </a:solidFill>
              </a:rPr>
              <a:t>#GOALS!</a:t>
            </a:r>
          </a:p>
        </p:txBody>
      </p:sp>
      <p:pic>
        <p:nvPicPr>
          <p:cNvPr id="4" name="Afbeelding 3">
            <a:extLst>
              <a:ext uri="{FF2B5EF4-FFF2-40B4-BE49-F238E27FC236}">
                <a16:creationId xmlns:a16="http://schemas.microsoft.com/office/drawing/2014/main" id="{274D1339-6805-441E-BF39-005A691711AF}"/>
              </a:ext>
            </a:extLst>
          </p:cNvPr>
          <p:cNvPicPr>
            <a:picLocks noChangeAspect="1"/>
          </p:cNvPicPr>
          <p:nvPr/>
        </p:nvPicPr>
        <p:blipFill>
          <a:blip r:embed="rId2"/>
          <a:stretch>
            <a:fillRect/>
          </a:stretch>
        </p:blipFill>
        <p:spPr>
          <a:xfrm>
            <a:off x="8717142" y="4579040"/>
            <a:ext cx="3170195" cy="2225233"/>
          </a:xfrm>
          <a:prstGeom prst="rect">
            <a:avLst/>
          </a:prstGeom>
        </p:spPr>
      </p:pic>
      <p:pic>
        <p:nvPicPr>
          <p:cNvPr id="6" name="Afbeelding 5">
            <a:extLst>
              <a:ext uri="{FF2B5EF4-FFF2-40B4-BE49-F238E27FC236}">
                <a16:creationId xmlns:a16="http://schemas.microsoft.com/office/drawing/2014/main" id="{69E51F03-E8B1-4547-BDB7-D101901145E6}"/>
              </a:ext>
            </a:extLst>
          </p:cNvPr>
          <p:cNvPicPr>
            <a:picLocks noChangeAspect="1"/>
          </p:cNvPicPr>
          <p:nvPr/>
        </p:nvPicPr>
        <p:blipFill>
          <a:blip r:embed="rId3"/>
          <a:stretch>
            <a:fillRect/>
          </a:stretch>
        </p:blipFill>
        <p:spPr>
          <a:xfrm>
            <a:off x="5109527" y="4801068"/>
            <a:ext cx="2562225" cy="1781175"/>
          </a:xfrm>
          <a:prstGeom prst="rect">
            <a:avLst/>
          </a:prstGeom>
        </p:spPr>
      </p:pic>
    </p:spTree>
    <p:extLst>
      <p:ext uri="{BB962C8B-B14F-4D97-AF65-F5344CB8AC3E}">
        <p14:creationId xmlns:p14="http://schemas.microsoft.com/office/powerpoint/2010/main" val="281976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E4489-BA32-4DDE-B836-10E843105767}"/>
              </a:ext>
            </a:extLst>
          </p:cNvPr>
          <p:cNvSpPr>
            <a:spLocks noGrp="1"/>
          </p:cNvSpPr>
          <p:nvPr>
            <p:ph type="ctrTitle"/>
          </p:nvPr>
        </p:nvSpPr>
        <p:spPr>
          <a:xfrm>
            <a:off x="935355" y="1897863"/>
            <a:ext cx="10050780" cy="1463040"/>
          </a:xfrm>
        </p:spPr>
        <p:txBody>
          <a:bodyPr>
            <a:normAutofit fontScale="90000"/>
          </a:bodyPr>
          <a:lstStyle/>
          <a:p>
            <a:pPr algn="l"/>
            <a:r>
              <a:rPr lang="nl-NL" dirty="0"/>
              <a:t>Klassikale terugkoppeling:</a:t>
            </a:r>
            <a:br>
              <a:rPr lang="nl-NL" dirty="0"/>
            </a:br>
            <a:br>
              <a:rPr lang="nl-NL" dirty="0"/>
            </a:br>
            <a:r>
              <a:rPr lang="nl-NL" sz="2700" dirty="0"/>
              <a:t>wat is </a:t>
            </a:r>
            <a:r>
              <a:rPr lang="nl-NL" sz="2700" b="1" dirty="0"/>
              <a:t>creativiteit</a:t>
            </a:r>
            <a:r>
              <a:rPr lang="nl-NL" sz="2700" dirty="0"/>
              <a:t>? </a:t>
            </a:r>
            <a:br>
              <a:rPr lang="nl-NL" sz="2700" dirty="0"/>
            </a:br>
            <a:r>
              <a:rPr lang="nl-NL" sz="2700" dirty="0"/>
              <a:t>Wat is </a:t>
            </a:r>
            <a:r>
              <a:rPr lang="nl-NL" sz="2700" b="1" dirty="0"/>
              <a:t>expressie</a:t>
            </a:r>
            <a:r>
              <a:rPr lang="nl-NL" sz="2700" dirty="0"/>
              <a:t>? </a:t>
            </a:r>
            <a:br>
              <a:rPr lang="nl-NL" sz="2700" dirty="0"/>
            </a:br>
            <a:r>
              <a:rPr lang="nl-NL" sz="2700" dirty="0"/>
              <a:t>Wat is </a:t>
            </a:r>
            <a:r>
              <a:rPr lang="nl-NL" sz="2700" b="1" dirty="0"/>
              <a:t>talent</a:t>
            </a:r>
            <a:r>
              <a:rPr lang="nl-NL" sz="2700" dirty="0"/>
              <a:t>? </a:t>
            </a:r>
            <a:br>
              <a:rPr lang="nl-NL" sz="2700" dirty="0"/>
            </a:br>
            <a:br>
              <a:rPr lang="nl-NL" sz="2700" dirty="0"/>
            </a:br>
            <a:r>
              <a:rPr lang="nl-NL" sz="2700" dirty="0"/>
              <a:t>Welke eigenschappen heeft, volgens jou, iemand die creatief is?</a:t>
            </a:r>
            <a:br>
              <a:rPr lang="nl-NL" sz="2700" dirty="0"/>
            </a:br>
            <a:br>
              <a:rPr lang="nl-NL" sz="2700" dirty="0"/>
            </a:br>
            <a:r>
              <a:rPr lang="nl-NL" sz="2700" dirty="0"/>
              <a:t>Wat is er nodig om talent tot bloei te laten komen?</a:t>
            </a:r>
            <a:br>
              <a:rPr lang="nl-NL" sz="2700" dirty="0"/>
            </a:br>
            <a:br>
              <a:rPr lang="nl-NL" sz="2700" dirty="0"/>
            </a:br>
            <a:endParaRPr lang="nl-NL" sz="2700" dirty="0"/>
          </a:p>
        </p:txBody>
      </p:sp>
      <p:sp>
        <p:nvSpPr>
          <p:cNvPr id="3" name="Ondertitel 2">
            <a:extLst>
              <a:ext uri="{FF2B5EF4-FFF2-40B4-BE49-F238E27FC236}">
                <a16:creationId xmlns:a16="http://schemas.microsoft.com/office/drawing/2014/main" id="{D45BD6CA-20AC-4817-AFA1-8DC6D0D11B44}"/>
              </a:ext>
            </a:extLst>
          </p:cNvPr>
          <p:cNvSpPr>
            <a:spLocks noGrp="1"/>
          </p:cNvSpPr>
          <p:nvPr>
            <p:ph type="subTitle" idx="1"/>
          </p:nvPr>
        </p:nvSpPr>
        <p:spPr/>
        <p:txBody>
          <a:bodyPr/>
          <a:lstStyle/>
          <a:p>
            <a:r>
              <a:rPr lang="nl-NL" dirty="0">
                <a:solidFill>
                  <a:schemeClr val="bg2">
                    <a:lumMod val="75000"/>
                  </a:schemeClr>
                </a:solidFill>
              </a:rPr>
              <a:t>     </a:t>
            </a:r>
            <a:r>
              <a:rPr lang="nl-NL" sz="4000" b="1" dirty="0">
                <a:solidFill>
                  <a:schemeClr val="bg2">
                    <a:lumMod val="75000"/>
                  </a:schemeClr>
                </a:solidFill>
              </a:rPr>
              <a:t>#GOALS!</a:t>
            </a:r>
          </a:p>
        </p:txBody>
      </p:sp>
      <p:pic>
        <p:nvPicPr>
          <p:cNvPr id="4" name="Afbeelding 3">
            <a:extLst>
              <a:ext uri="{FF2B5EF4-FFF2-40B4-BE49-F238E27FC236}">
                <a16:creationId xmlns:a16="http://schemas.microsoft.com/office/drawing/2014/main" id="{274D1339-6805-441E-BF39-005A691711AF}"/>
              </a:ext>
            </a:extLst>
          </p:cNvPr>
          <p:cNvPicPr>
            <a:picLocks noChangeAspect="1"/>
          </p:cNvPicPr>
          <p:nvPr/>
        </p:nvPicPr>
        <p:blipFill>
          <a:blip r:embed="rId2"/>
          <a:stretch>
            <a:fillRect/>
          </a:stretch>
        </p:blipFill>
        <p:spPr>
          <a:xfrm>
            <a:off x="8717142" y="4579040"/>
            <a:ext cx="3170195" cy="2225233"/>
          </a:xfrm>
          <a:prstGeom prst="rect">
            <a:avLst/>
          </a:prstGeom>
        </p:spPr>
      </p:pic>
      <p:pic>
        <p:nvPicPr>
          <p:cNvPr id="6" name="Afbeelding 5">
            <a:extLst>
              <a:ext uri="{FF2B5EF4-FFF2-40B4-BE49-F238E27FC236}">
                <a16:creationId xmlns:a16="http://schemas.microsoft.com/office/drawing/2014/main" id="{69E51F03-E8B1-4547-BDB7-D101901145E6}"/>
              </a:ext>
            </a:extLst>
          </p:cNvPr>
          <p:cNvPicPr>
            <a:picLocks noChangeAspect="1"/>
          </p:cNvPicPr>
          <p:nvPr/>
        </p:nvPicPr>
        <p:blipFill>
          <a:blip r:embed="rId3"/>
          <a:stretch>
            <a:fillRect/>
          </a:stretch>
        </p:blipFill>
        <p:spPr>
          <a:xfrm>
            <a:off x="5109527" y="4801068"/>
            <a:ext cx="2562225" cy="1781175"/>
          </a:xfrm>
          <a:prstGeom prst="rect">
            <a:avLst/>
          </a:prstGeom>
        </p:spPr>
      </p:pic>
    </p:spTree>
    <p:extLst>
      <p:ext uri="{BB962C8B-B14F-4D97-AF65-F5344CB8AC3E}">
        <p14:creationId xmlns:p14="http://schemas.microsoft.com/office/powerpoint/2010/main" val="34596604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D5F96-A21B-4F41-AD9A-568C116B2F86}">
  <ds:schemaRefs>
    <ds:schemaRef ds:uri="http://schemas.microsoft.com/sharepoint/v3/contenttype/forms"/>
  </ds:schemaRefs>
</ds:datastoreItem>
</file>

<file path=customXml/itemProps2.xml><?xml version="1.0" encoding="utf-8"?>
<ds:datastoreItem xmlns:ds="http://schemas.openxmlformats.org/officeDocument/2006/customXml" ds:itemID="{87C69A43-D2CD-43DC-A239-45BAAB01B52A}">
  <ds:schemaRefs>
    <ds:schemaRef ds:uri="http://purl.org/dc/elements/1.1/"/>
    <ds:schemaRef ds:uri="http://schemas.microsoft.com/office/2006/metadata/properties"/>
    <ds:schemaRef ds:uri="http://purl.org/dc/dcmitype/"/>
    <ds:schemaRef ds:uri="f0c2a196-fb86-4a80-b53b-494531e97d44"/>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ee5ad45f-5c26-4269-94b9-a38f6ca33220"/>
    <ds:schemaRef ds:uri="http://purl.org/dc/terms/"/>
  </ds:schemaRefs>
</ds:datastoreItem>
</file>

<file path=customXml/itemProps3.xml><?xml version="1.0" encoding="utf-8"?>
<ds:datastoreItem xmlns:ds="http://schemas.openxmlformats.org/officeDocument/2006/customXml" ds:itemID="{24E0FBD3-348E-4D11-8DE6-0C5A11299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595</Words>
  <Application>Microsoft Office PowerPoint</Application>
  <PresentationFormat>Breedbeeld</PresentationFormat>
  <Paragraphs>42</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Tw Cen MT</vt:lpstr>
      <vt:lpstr>Tw Cen MT Condensed</vt:lpstr>
      <vt:lpstr>Wingdings 3</vt:lpstr>
      <vt:lpstr>Integraal</vt:lpstr>
      <vt:lpstr>EXPRESSIEF TALENT MODULE A</vt:lpstr>
      <vt:lpstr>Planning van les 2:  - welkom en A&amp;A - ticket inleveren! - terugkoppeling naar vorige week  opdracht in de les  </vt:lpstr>
      <vt:lpstr>Terugblik naar vorige week:  Wat gaan jullie aankomende periode leren en ontwikkelen bij het keuzedeel expressief talent?  </vt:lpstr>
      <vt:lpstr>  keuzedeel expressief talent module A:  2o weken – 3 uur per week  ontwikkelen van expressieve talenten verbindingen tussen creatieve activiteiten en de doelgroep – maatschappelijke zorg  </vt:lpstr>
      <vt:lpstr>Wat gaan jullie aankomende periode leren en ontwikkelen bij het keuzedeel expressief talent?  </vt:lpstr>
      <vt:lpstr>WIKI  expressief talent</vt:lpstr>
      <vt:lpstr>Lesdoelen:  -Je kent de begrippen ‘Creativiteit’, ‘Expressie’, ‘Talent’ en  ‘Verbeeldingskracht’.   -Je kijkt, denkt, exploreert en experimenteert buiten bestaande kaders.    -Je voert (keuze)opdrachten uit om je creatieve en expressieve talenten te ontwikkelen. </vt:lpstr>
      <vt:lpstr>Geef in je Art Journal antwoord op de volgende vragen:  Zoek de betekenis op van het woord creativiteit?  Zoek de betekenis op van het woord expressie?  Zoek de betekenis op van het woord talent?   Welke eigenschappen heeft, volgens jou, iemand die creatief is? Wat is er nodig om talent tot bloei te laten komen?  </vt:lpstr>
      <vt:lpstr>Klassikale terugkoppeling:  wat is creativiteit?  Wat is expressie?  Wat is talent?   Welke eigenschappen heeft, volgens jou, iemand die creatief is?  Wat is er nodig om talent tot bloei te laten komen?  </vt:lpstr>
      <vt:lpstr>In het keuzedeel expressief talent  maken we onderscheid tussen   verbeeldingskracht zeggingskracht scheppingskracht</vt:lpstr>
      <vt:lpstr>  verbeeldingskracht is…  het vermogen om je een voorstelling in je geest te maken van iets dat (nog) niet bestaat. Je kunt je er een beeld van vormen. </vt:lpstr>
      <vt:lpstr>  verbeeldingskracht is…  een van de basisvaardigheden van creativiteit en een belangrijke katalysator voor out-of-the-box denken, vernieuwende ideeën en innovatie. </vt:lpstr>
      <vt:lpstr>  1e opdracht veRbeeldingskracht:  -maak deze opdracht thuis  -maak in en om jouw huis foto’s van alle letters van het alfabet  -zet deze foto’s in 1 powerpoint en stuur deze naar MIJ  </vt:lpstr>
      <vt:lpstr>  WEES CREATIEF  KIJK GOED OM JE HEEN  DENK OUT OF THE BOX   </vt:lpstr>
      <vt:lpstr>  ART JOURNAL   </vt:lpstr>
      <vt:lpstr>  MUSEUMBEZOEK    virtueel?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 MODULE A</dc:title>
  <dc:creator>Mariëlle  Huisman</dc:creator>
  <cp:lastModifiedBy>Noortje Dam</cp:lastModifiedBy>
  <cp:revision>2</cp:revision>
  <dcterms:created xsi:type="dcterms:W3CDTF">2020-03-04T10:54:46Z</dcterms:created>
  <dcterms:modified xsi:type="dcterms:W3CDTF">2021-02-04T12:44:09Z</dcterms:modified>
</cp:coreProperties>
</file>